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2" r:id="rId6"/>
    <p:sldId id="263" r:id="rId7"/>
    <p:sldId id="265" r:id="rId8"/>
    <p:sldId id="260" r:id="rId9"/>
    <p:sldId id="261" r:id="rId10"/>
    <p:sldId id="266"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101" d="100"/>
          <a:sy n="101" d="100"/>
        </p:scale>
        <p:origin x="-264" y="-90"/>
      </p:cViewPr>
      <p:guideLst>
        <p:guide orient="horz" pos="2160"/>
        <p:guide pos="2880"/>
      </p:guideLst>
    </p:cSldViewPr>
  </p:slideViewPr>
  <p:outlineViewPr>
    <p:cViewPr>
      <p:scale>
        <a:sx n="33" d="100"/>
        <a:sy n="33" d="100"/>
      </p:scale>
      <p:origin x="0" y="12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5C0219-00A7-4435-9D62-EEF0857695E7}" type="datetimeFigureOut">
              <a:rPr lang="en-CA" smtClean="0"/>
              <a:t>05/01/2016</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E52F251-C06B-4576-9820-09B6EDEF6498}" type="slidenum">
              <a:rPr lang="en-CA" smtClean="0"/>
              <a:t>‹#›</a:t>
            </a:fld>
            <a:endParaRPr lang="en-CA"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C0219-00A7-4435-9D62-EEF0857695E7}" type="datetimeFigureOut">
              <a:rPr lang="en-CA" smtClean="0"/>
              <a:t>05/01/2016</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E52F251-C06B-4576-9820-09B6EDEF6498}" type="slidenum">
              <a:rPr lang="en-CA" smtClean="0"/>
              <a:t>‹#›</a:t>
            </a:fld>
            <a:endParaRPr lang="en-CA"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C0219-00A7-4435-9D62-EEF0857695E7}" type="datetimeFigureOut">
              <a:rPr lang="en-CA" smtClean="0"/>
              <a:t>05/01/2016</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E52F251-C06B-4576-9820-09B6EDEF6498}" type="slidenum">
              <a:rPr lang="en-CA" smtClean="0"/>
              <a:t>‹#›</a:t>
            </a:fld>
            <a:endParaRPr lang="en-CA"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D15C0219-00A7-4435-9D62-EEF0857695E7}" type="datetimeFigureOut">
              <a:rPr lang="en-CA" smtClean="0"/>
              <a:t>05/01/2016</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E52F251-C06B-4576-9820-09B6EDEF6498}" type="slidenum">
              <a:rPr lang="en-CA" smtClean="0"/>
              <a:t>‹#›</a:t>
            </a:fld>
            <a:endParaRPr lang="en-CA"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5C0219-00A7-4435-9D62-EEF0857695E7}" type="datetimeFigureOut">
              <a:rPr lang="en-CA" smtClean="0"/>
              <a:t>05/01/2016</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E52F251-C06B-4576-9820-09B6EDEF6498}" type="slidenum">
              <a:rPr lang="en-CA" smtClean="0"/>
              <a:t>‹#›</a:t>
            </a:fld>
            <a:endParaRPr lang="en-CA"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5C0219-00A7-4435-9D62-EEF0857695E7}" type="datetimeFigureOut">
              <a:rPr lang="en-CA" smtClean="0"/>
              <a:t>05/01/2016</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9E52F251-C06B-4576-9820-09B6EDEF6498}" type="slidenum">
              <a:rPr lang="en-CA" smtClean="0"/>
              <a:t>‹#›</a:t>
            </a:fld>
            <a:endParaRPr lang="en-CA"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5C0219-00A7-4435-9D62-EEF0857695E7}" type="datetimeFigureOut">
              <a:rPr lang="en-CA" smtClean="0"/>
              <a:t>05/01/2016</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9E52F251-C06B-4576-9820-09B6EDEF6498}" type="slidenum">
              <a:rPr lang="en-CA" smtClean="0"/>
              <a:t>‹#›</a:t>
            </a:fld>
            <a:endParaRPr lang="en-CA"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5C0219-00A7-4435-9D62-EEF0857695E7}" type="datetimeFigureOut">
              <a:rPr lang="en-CA" smtClean="0"/>
              <a:t>05/01/2016</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9E52F251-C06B-4576-9820-09B6EDEF6498}" type="slidenum">
              <a:rPr lang="en-CA" smtClean="0"/>
              <a:t>‹#›</a:t>
            </a:fld>
            <a:endParaRPr lang="en-CA"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C0219-00A7-4435-9D62-EEF0857695E7}" type="datetimeFigureOut">
              <a:rPr lang="en-CA" smtClean="0"/>
              <a:t>05/01/2016</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9E52F251-C06B-4576-9820-09B6EDEF6498}" type="slidenum">
              <a:rPr lang="en-CA" smtClean="0"/>
              <a:t>‹#›</a:t>
            </a:fld>
            <a:endParaRPr lang="en-CA"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5C0219-00A7-4435-9D62-EEF0857695E7}" type="datetimeFigureOut">
              <a:rPr lang="en-CA" smtClean="0"/>
              <a:t>05/01/2016</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9E52F251-C06B-4576-9820-09B6EDEF6498}" type="slidenum">
              <a:rPr lang="en-CA" smtClean="0"/>
              <a:t>‹#›</a:t>
            </a:fld>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5C0219-00A7-4435-9D62-EEF0857695E7}" type="datetimeFigureOut">
              <a:rPr lang="en-CA" smtClean="0"/>
              <a:t>05/01/2016</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9E52F251-C06B-4576-9820-09B6EDEF6498}" type="slidenum">
              <a:rPr lang="en-CA" smtClean="0"/>
              <a:t>‹#›</a:t>
            </a:fld>
            <a:endParaRPr lang="en-CA" dirty="0"/>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dirty="0" smtClean="0"/>
              <a:t>Click icon to add picture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D15C0219-00A7-4435-9D62-EEF0857695E7}" type="datetimeFigureOut">
              <a:rPr lang="en-CA" smtClean="0"/>
              <a:t>05/01/2016</a:t>
            </a:fld>
            <a:endParaRPr lang="en-CA"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9E52F251-C06B-4576-9820-09B6EDEF6498}" type="slidenum">
              <a:rPr lang="en-CA" smtClean="0"/>
              <a:t>‹#›</a:t>
            </a:fld>
            <a:endParaRPr lang="en-CA" dirty="0"/>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764704"/>
            <a:ext cx="7920880" cy="1584176"/>
          </a:xfrm>
        </p:spPr>
        <p:txBody>
          <a:bodyPr>
            <a:noAutofit/>
          </a:bodyPr>
          <a:lstStyle/>
          <a:p>
            <a:r>
              <a:rPr lang="en-CA" b="1" dirty="0" smtClean="0">
                <a:solidFill>
                  <a:schemeClr val="bg1"/>
                </a:solidFill>
              </a:rPr>
              <a:t>Human rights- Vietnam </a:t>
            </a:r>
            <a:endParaRPr lang="en-CA" b="1" dirty="0">
              <a:solidFill>
                <a:schemeClr val="bg1"/>
              </a:solidFill>
            </a:endParaRPr>
          </a:p>
        </p:txBody>
      </p:sp>
      <p:sp>
        <p:nvSpPr>
          <p:cNvPr id="3" name="Subtitle 2"/>
          <p:cNvSpPr>
            <a:spLocks noGrp="1"/>
          </p:cNvSpPr>
          <p:nvPr>
            <p:ph type="subTitle" idx="1"/>
          </p:nvPr>
        </p:nvSpPr>
        <p:spPr/>
        <p:txBody>
          <a:bodyPr>
            <a:normAutofit/>
          </a:bodyPr>
          <a:lstStyle/>
          <a:p>
            <a:endParaRPr lang="en-CA" sz="2400" dirty="0">
              <a:solidFill>
                <a:schemeClr val="bg1"/>
              </a:solidFill>
            </a:endParaRPr>
          </a:p>
        </p:txBody>
      </p:sp>
    </p:spTree>
    <p:extLst>
      <p:ext uri="{BB962C8B-B14F-4D97-AF65-F5344CB8AC3E}">
        <p14:creationId xmlns:p14="http://schemas.microsoft.com/office/powerpoint/2010/main" val="976553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1621140"/>
              </p:ext>
            </p:extLst>
          </p:nvPr>
        </p:nvGraphicFramePr>
        <p:xfrm>
          <a:off x="179512" y="260648"/>
          <a:ext cx="8784975" cy="6310092"/>
        </p:xfrm>
        <a:graphic>
          <a:graphicData uri="http://schemas.openxmlformats.org/drawingml/2006/table">
            <a:tbl>
              <a:tblPr firstRow="1" bandRow="1">
                <a:tableStyleId>{93296810-A885-4BE3-A3E7-6D5BEEA58F35}</a:tableStyleId>
              </a:tblPr>
              <a:tblGrid>
                <a:gridCol w="2928325"/>
                <a:gridCol w="2928325"/>
                <a:gridCol w="2928325"/>
              </a:tblGrid>
              <a:tr h="778060">
                <a:tc>
                  <a:txBody>
                    <a:bodyPr/>
                    <a:lstStyle/>
                    <a:p>
                      <a:endParaRPr lang="en-CA" dirty="0"/>
                    </a:p>
                  </a:txBody>
                  <a:tcPr/>
                </a:tc>
                <a:tc>
                  <a:txBody>
                    <a:bodyPr/>
                    <a:lstStyle/>
                    <a:p>
                      <a:r>
                        <a:rPr lang="en-CA" sz="2400" dirty="0" smtClean="0"/>
                        <a:t>Women </a:t>
                      </a:r>
                      <a:endParaRPr lang="en-CA" sz="2400" dirty="0">
                        <a:solidFill>
                          <a:schemeClr val="bg1"/>
                        </a:solidFill>
                      </a:endParaRPr>
                    </a:p>
                  </a:txBody>
                  <a:tcPr/>
                </a:tc>
                <a:tc>
                  <a:txBody>
                    <a:bodyPr/>
                    <a:lstStyle/>
                    <a:p>
                      <a:r>
                        <a:rPr lang="en-CA" sz="2400" dirty="0" smtClean="0"/>
                        <a:t>Children</a:t>
                      </a:r>
                      <a:r>
                        <a:rPr lang="en-CA" sz="2400" baseline="0" dirty="0" smtClean="0"/>
                        <a:t> </a:t>
                      </a:r>
                      <a:endParaRPr lang="en-CA" sz="2400" dirty="0">
                        <a:solidFill>
                          <a:schemeClr val="bg1"/>
                        </a:solidFill>
                      </a:endParaRPr>
                    </a:p>
                  </a:txBody>
                  <a:tcPr/>
                </a:tc>
              </a:tr>
              <a:tr h="116615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smtClean="0">
                          <a:ln>
                            <a:noFill/>
                          </a:ln>
                          <a:effectLst/>
                        </a:rPr>
                        <a:t>How has globalization impacted(positively and negatively) children and women?</a:t>
                      </a:r>
                      <a:endParaRPr kumimoji="0" lang="en-US" sz="1600" b="0" i="0" u="none" strike="noStrike" cap="none" normalizeH="0" baseline="0" dirty="0" smtClean="0">
                        <a:ln>
                          <a:noFill/>
                        </a:ln>
                        <a:solidFill>
                          <a:srgbClr val="000000"/>
                        </a:solidFill>
                        <a:effectLst/>
                        <a:latin typeface="Century Gothic" pitchFamily="34" charset="0"/>
                      </a:endParaRPr>
                    </a:p>
                  </a:txBody>
                  <a:tcPr/>
                </a:tc>
                <a:tc>
                  <a:txBody>
                    <a:bodyPr/>
                    <a:lstStyle/>
                    <a:p>
                      <a:r>
                        <a:rPr lang="en-CA" sz="1600" dirty="0" smtClean="0"/>
                        <a:t>Almost</a:t>
                      </a:r>
                      <a:r>
                        <a:rPr lang="en-CA" sz="1600" baseline="0" dirty="0" smtClean="0"/>
                        <a:t> the same equality.</a:t>
                      </a:r>
                    </a:p>
                    <a:p>
                      <a:r>
                        <a:rPr lang="en-CA" sz="1600" baseline="0" dirty="0" smtClean="0"/>
                        <a:t>Yet they don’t get paid as much.</a:t>
                      </a:r>
                      <a:endParaRPr lang="en-CA" sz="1600" dirty="0"/>
                    </a:p>
                  </a:txBody>
                  <a:tcPr/>
                </a:tc>
                <a:tc>
                  <a:txBody>
                    <a:bodyPr/>
                    <a:lstStyle/>
                    <a:p>
                      <a:r>
                        <a:rPr lang="en-CA" sz="1600" dirty="0" smtClean="0"/>
                        <a:t>Can’t be forced into work.</a:t>
                      </a:r>
                    </a:p>
                    <a:p>
                      <a:r>
                        <a:rPr lang="en-CA" sz="1600" dirty="0" smtClean="0"/>
                        <a:t>Can’t go to</a:t>
                      </a:r>
                      <a:r>
                        <a:rPr lang="en-CA" sz="1600" baseline="0" dirty="0" smtClean="0"/>
                        <a:t> really good schools unless they are wealthy.</a:t>
                      </a:r>
                      <a:endParaRPr lang="en-CA" sz="1600" dirty="0"/>
                    </a:p>
                  </a:txBody>
                  <a:tcPr/>
                </a:tc>
              </a:tr>
              <a:tr h="115212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smtClean="0">
                          <a:ln>
                            <a:noFill/>
                          </a:ln>
                          <a:effectLst/>
                        </a:rPr>
                        <a:t>What is the relationship between the way women are treated and the way children are treated?</a:t>
                      </a:r>
                      <a:endParaRPr kumimoji="0" lang="en-US" sz="1600" b="0" i="0" u="none" strike="noStrike" cap="none" normalizeH="0" baseline="0" dirty="0" smtClean="0">
                        <a:ln>
                          <a:noFill/>
                        </a:ln>
                        <a:solidFill>
                          <a:srgbClr val="000000"/>
                        </a:solidFill>
                        <a:effectLst/>
                        <a:latin typeface="Century Gothic" pitchFamily="34" charset="0"/>
                      </a:endParaRPr>
                    </a:p>
                  </a:txBody>
                  <a:tcPr/>
                </a:tc>
                <a:tc>
                  <a:txBody>
                    <a:bodyPr/>
                    <a:lstStyle/>
                    <a:p>
                      <a:r>
                        <a:rPr lang="en-CA" sz="1600" dirty="0" smtClean="0"/>
                        <a:t>Over</a:t>
                      </a:r>
                      <a:r>
                        <a:rPr lang="en-CA" sz="1600" baseline="0" dirty="0" smtClean="0"/>
                        <a:t> the years women have been getting better treatment </a:t>
                      </a:r>
                      <a:endParaRPr lang="en-CA" sz="1600" dirty="0"/>
                    </a:p>
                  </a:txBody>
                  <a:tcPr/>
                </a:tc>
                <a:tc>
                  <a:txBody>
                    <a:bodyPr/>
                    <a:lstStyle/>
                    <a:p>
                      <a:r>
                        <a:rPr lang="en-CA" sz="1600" dirty="0" smtClean="0"/>
                        <a:t>The</a:t>
                      </a:r>
                      <a:r>
                        <a:rPr lang="en-CA" sz="1600" baseline="0" dirty="0" smtClean="0"/>
                        <a:t> children of Vietnam have been getting treated better.</a:t>
                      </a:r>
                      <a:endParaRPr lang="en-CA" sz="1600" dirty="0"/>
                    </a:p>
                  </a:txBody>
                  <a:tcPr/>
                </a:tc>
              </a:tr>
              <a:tr h="138494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smtClean="0">
                          <a:ln>
                            <a:noFill/>
                          </a:ln>
                          <a:effectLst/>
                        </a:rPr>
                        <a:t>What is the impact of Vietnam’s political structure and the human rights climate toward women and children?</a:t>
                      </a:r>
                      <a:endParaRPr kumimoji="0" lang="en-US" sz="1600" b="0" i="0" u="none" strike="noStrike" cap="none" normalizeH="0" baseline="0" dirty="0" smtClean="0">
                        <a:ln>
                          <a:noFill/>
                        </a:ln>
                        <a:solidFill>
                          <a:srgbClr val="000000"/>
                        </a:solidFill>
                        <a:effectLst/>
                        <a:latin typeface="Century Gothic" pitchFamily="34" charset="0"/>
                      </a:endParaRPr>
                    </a:p>
                  </a:txBody>
                  <a:tcPr/>
                </a:tc>
                <a:tc>
                  <a:txBody>
                    <a:bodyPr/>
                    <a:lstStyle/>
                    <a:p>
                      <a:r>
                        <a:rPr lang="en-CA" sz="1600" dirty="0" smtClean="0"/>
                        <a:t>Women</a:t>
                      </a:r>
                      <a:r>
                        <a:rPr lang="en-CA" sz="1600" baseline="0" dirty="0" smtClean="0"/>
                        <a:t> are still getting treated differently but has come a long way. </a:t>
                      </a:r>
                      <a:endParaRPr lang="en-CA" sz="1600" dirty="0"/>
                    </a:p>
                  </a:txBody>
                  <a:tcPr/>
                </a:tc>
                <a:tc>
                  <a:txBody>
                    <a:bodyPr/>
                    <a:lstStyle/>
                    <a:p>
                      <a:r>
                        <a:rPr lang="en-CA" sz="1600" dirty="0" smtClean="0"/>
                        <a:t>Children</a:t>
                      </a:r>
                      <a:r>
                        <a:rPr lang="en-CA" sz="1600" baseline="0" dirty="0" smtClean="0"/>
                        <a:t> are able to get an education, but only if their family can afford it. </a:t>
                      </a:r>
                      <a:endParaRPr lang="en-CA" sz="1600" dirty="0"/>
                    </a:p>
                  </a:txBody>
                  <a:tcPr/>
                </a:tc>
              </a:tr>
              <a:tr h="113618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smtClean="0">
                          <a:ln>
                            <a:noFill/>
                          </a:ln>
                          <a:effectLst/>
                        </a:rPr>
                        <a:t>What is the relationship between Vietnam’s economic situation and the human right climate toward children and women?</a:t>
                      </a:r>
                    </a:p>
                    <a:p>
                      <a:endParaRPr lang="en-CA" dirty="0"/>
                    </a:p>
                  </a:txBody>
                  <a:tcPr/>
                </a:tc>
                <a:tc>
                  <a:txBody>
                    <a:bodyPr/>
                    <a:lstStyle/>
                    <a:p>
                      <a:r>
                        <a:rPr lang="en-CA" sz="1600" dirty="0" smtClean="0"/>
                        <a:t>The women have</a:t>
                      </a:r>
                      <a:r>
                        <a:rPr lang="en-CA" sz="1600" baseline="0" dirty="0" smtClean="0"/>
                        <a:t> the right to be involved in economic situations just like in Canada.</a:t>
                      </a:r>
                      <a:endParaRPr lang="en-CA" sz="1600" dirty="0"/>
                    </a:p>
                  </a:txBody>
                  <a:tcPr/>
                </a:tc>
                <a:tc>
                  <a:txBody>
                    <a:bodyPr/>
                    <a:lstStyle/>
                    <a:p>
                      <a:r>
                        <a:rPr lang="en-CA" sz="1600" dirty="0" smtClean="0"/>
                        <a:t>Good</a:t>
                      </a:r>
                      <a:r>
                        <a:rPr lang="en-CA" sz="1600" baseline="0" dirty="0" smtClean="0"/>
                        <a:t> impact because the economy is good. </a:t>
                      </a:r>
                      <a:endParaRPr lang="en-CA" sz="1600" dirty="0"/>
                    </a:p>
                  </a:txBody>
                  <a:tcPr/>
                </a:tc>
              </a:tr>
            </a:tbl>
          </a:graphicData>
        </a:graphic>
      </p:graphicFrame>
    </p:spTree>
    <p:extLst>
      <p:ext uri="{BB962C8B-B14F-4D97-AF65-F5344CB8AC3E}">
        <p14:creationId xmlns:p14="http://schemas.microsoft.com/office/powerpoint/2010/main" val="4137013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a:t>
            </a:r>
            <a:endParaRPr lang="en-CA" dirty="0"/>
          </a:p>
        </p:txBody>
      </p:sp>
      <p:sp>
        <p:nvSpPr>
          <p:cNvPr id="3" name="Content Placeholder 2"/>
          <p:cNvSpPr>
            <a:spLocks noGrp="1"/>
          </p:cNvSpPr>
          <p:nvPr>
            <p:ph idx="1"/>
          </p:nvPr>
        </p:nvSpPr>
        <p:spPr>
          <a:xfrm>
            <a:off x="1009443" y="1556793"/>
            <a:ext cx="7125112" cy="4302006"/>
          </a:xfrm>
        </p:spPr>
        <p:txBody>
          <a:bodyPr>
            <a:normAutofit lnSpcReduction="10000"/>
          </a:bodyPr>
          <a:lstStyle/>
          <a:p>
            <a:pPr marL="0" indent="0">
              <a:buNone/>
            </a:pPr>
            <a:r>
              <a:rPr lang="en-CA" dirty="0">
                <a:solidFill>
                  <a:schemeClr val="bg1"/>
                </a:solidFill>
              </a:rPr>
              <a:t>http://www.ilo.org/asia/whatwedo/publications/WCMS_100456/lang--</a:t>
            </a:r>
            <a:r>
              <a:rPr lang="en-CA" dirty="0" smtClean="0">
                <a:solidFill>
                  <a:schemeClr val="bg1"/>
                </a:solidFill>
              </a:rPr>
              <a:t>en/index.htm</a:t>
            </a:r>
          </a:p>
          <a:p>
            <a:pPr marL="0" indent="0">
              <a:buNone/>
            </a:pPr>
            <a:r>
              <a:rPr lang="en-CA" dirty="0">
                <a:solidFill>
                  <a:schemeClr val="bg1"/>
                </a:solidFill>
              </a:rPr>
              <a:t>http://</a:t>
            </a:r>
            <a:r>
              <a:rPr lang="en-CA" dirty="0" smtClean="0">
                <a:solidFill>
                  <a:schemeClr val="bg1"/>
                </a:solidFill>
              </a:rPr>
              <a:t>www.gsdrc.org/go/display&amp;type=Document&amp;id=4280</a:t>
            </a:r>
          </a:p>
          <a:p>
            <a:pPr marL="0" indent="0">
              <a:buNone/>
            </a:pPr>
            <a:r>
              <a:rPr lang="en-CA" dirty="0">
                <a:solidFill>
                  <a:schemeClr val="bg1"/>
                </a:solidFill>
              </a:rPr>
              <a:t>http://</a:t>
            </a:r>
            <a:r>
              <a:rPr lang="en-CA" dirty="0" smtClean="0">
                <a:solidFill>
                  <a:schemeClr val="bg1"/>
                </a:solidFill>
              </a:rPr>
              <a:t>www.en.luathongduc.com/summary-vietnamese-labour-law</a:t>
            </a:r>
          </a:p>
          <a:p>
            <a:pPr marL="0" indent="0">
              <a:buNone/>
            </a:pPr>
            <a:r>
              <a:rPr lang="en-CA" dirty="0">
                <a:solidFill>
                  <a:schemeClr val="bg1"/>
                </a:solidFill>
              </a:rPr>
              <a:t>http://www.ilo.org/global/about-the-ilo/newsroom/news/WCMS_008091/lang--</a:t>
            </a:r>
            <a:r>
              <a:rPr lang="en-CA" dirty="0" smtClean="0">
                <a:solidFill>
                  <a:schemeClr val="bg1"/>
                </a:solidFill>
              </a:rPr>
              <a:t>en/index.htm</a:t>
            </a:r>
          </a:p>
          <a:p>
            <a:pPr marL="0" indent="0">
              <a:buNone/>
            </a:pPr>
            <a:r>
              <a:rPr lang="en-CA" dirty="0">
                <a:solidFill>
                  <a:schemeClr val="bg1"/>
                </a:solidFill>
              </a:rPr>
              <a:t>http://</a:t>
            </a:r>
            <a:r>
              <a:rPr lang="en-CA" dirty="0" smtClean="0">
                <a:solidFill>
                  <a:schemeClr val="bg1"/>
                </a:solidFill>
              </a:rPr>
              <a:t>www.lib.berkeley.edu/SSEAL/SoutheastAsia/seaviet.html</a:t>
            </a:r>
          </a:p>
          <a:p>
            <a:pPr marL="0" indent="0">
              <a:buNone/>
            </a:pPr>
            <a:r>
              <a:rPr lang="en-CA" dirty="0">
                <a:solidFill>
                  <a:schemeClr val="bg1"/>
                </a:solidFill>
              </a:rPr>
              <a:t>http://</a:t>
            </a:r>
            <a:r>
              <a:rPr lang="en-CA" dirty="0" smtClean="0">
                <a:solidFill>
                  <a:schemeClr val="bg1"/>
                </a:solidFill>
              </a:rPr>
              <a:t>laborrights.org/creating-a-sweatfree-world/changing-global-trade-rules/state-sponsored-forced-labor-in-vietnam-drug-</a:t>
            </a:r>
          </a:p>
          <a:p>
            <a:pPr marL="0" indent="0">
              <a:buNone/>
            </a:pPr>
            <a:endParaRPr lang="en-CA" dirty="0">
              <a:solidFill>
                <a:schemeClr val="bg1"/>
              </a:solidFill>
            </a:endParaRPr>
          </a:p>
        </p:txBody>
      </p:sp>
    </p:spTree>
    <p:extLst>
      <p:ext uri="{BB962C8B-B14F-4D97-AF65-F5344CB8AC3E}">
        <p14:creationId xmlns:p14="http://schemas.microsoft.com/office/powerpoint/2010/main" val="3644940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60648"/>
            <a:ext cx="7125113" cy="924475"/>
          </a:xfrm>
        </p:spPr>
        <p:txBody>
          <a:bodyPr/>
          <a:lstStyle/>
          <a:p>
            <a:r>
              <a:rPr lang="en-CA" sz="4000" b="1" dirty="0" smtClean="0">
                <a:solidFill>
                  <a:schemeClr val="bg1"/>
                </a:solidFill>
              </a:rPr>
              <a:t>Vietnam </a:t>
            </a:r>
            <a:endParaRPr lang="en-CA" sz="4000" b="1" dirty="0">
              <a:solidFill>
                <a:schemeClr val="bg1"/>
              </a:solidFill>
            </a:endParaRPr>
          </a:p>
        </p:txBody>
      </p:sp>
      <p:sp>
        <p:nvSpPr>
          <p:cNvPr id="3" name="Content Placeholder 2"/>
          <p:cNvSpPr>
            <a:spLocks noGrp="1"/>
          </p:cNvSpPr>
          <p:nvPr>
            <p:ph idx="1"/>
          </p:nvPr>
        </p:nvSpPr>
        <p:spPr>
          <a:xfrm>
            <a:off x="395536" y="5336922"/>
            <a:ext cx="8280920" cy="1521078"/>
          </a:xfrm>
        </p:spPr>
        <p:txBody>
          <a:bodyPr>
            <a:normAutofit/>
          </a:bodyPr>
          <a:lstStyle/>
          <a:p>
            <a:pPr marL="0" indent="0">
              <a:buNone/>
            </a:pPr>
            <a:r>
              <a:rPr lang="en-CA" sz="2400" dirty="0">
                <a:solidFill>
                  <a:schemeClr val="bg1"/>
                </a:solidFill>
              </a:rPr>
              <a:t>Southeastern Asia, bordering the Gulf of Thailand</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8" y="1124744"/>
            <a:ext cx="6627616" cy="424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4481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b="1" dirty="0" smtClean="0">
                <a:solidFill>
                  <a:schemeClr val="bg1"/>
                </a:solidFill>
              </a:rPr>
              <a:t>Human Rights Abuse</a:t>
            </a:r>
            <a:endParaRPr lang="en-CA" sz="4000" b="1" dirty="0">
              <a:solidFill>
                <a:schemeClr val="bg1"/>
              </a:solidFill>
            </a:endParaRPr>
          </a:p>
        </p:txBody>
      </p:sp>
      <p:sp>
        <p:nvSpPr>
          <p:cNvPr id="3" name="Content Placeholder 2"/>
          <p:cNvSpPr>
            <a:spLocks noGrp="1"/>
          </p:cNvSpPr>
          <p:nvPr>
            <p:ph idx="1"/>
          </p:nvPr>
        </p:nvSpPr>
        <p:spPr>
          <a:xfrm>
            <a:off x="467544" y="1484784"/>
            <a:ext cx="8280920" cy="5112568"/>
          </a:xfrm>
        </p:spPr>
        <p:txBody>
          <a:bodyPr>
            <a:normAutofit/>
          </a:bodyPr>
          <a:lstStyle/>
          <a:p>
            <a:r>
              <a:rPr lang="en-CA" dirty="0">
                <a:solidFill>
                  <a:schemeClr val="bg1"/>
                </a:solidFill>
              </a:rPr>
              <a:t>1) The Vietnam War was the prolonged struggle between nationalist forces attempting to unify the country of Vietnam under a communist government and the United States (with the aid of the South Vietnamese) attempting to prevent the spread of communism. Engaged in a war that many viewed as having no way to win, U.S. leaders lost the American public's support for the war. </a:t>
            </a:r>
          </a:p>
          <a:p>
            <a:r>
              <a:rPr lang="en-CA" dirty="0">
                <a:solidFill>
                  <a:schemeClr val="bg1"/>
                </a:solidFill>
              </a:rPr>
              <a:t/>
            </a:r>
            <a:br>
              <a:rPr lang="en-CA" dirty="0">
                <a:solidFill>
                  <a:schemeClr val="bg1"/>
                </a:solidFill>
              </a:rPr>
            </a:br>
            <a:r>
              <a:rPr lang="en-CA" dirty="0">
                <a:solidFill>
                  <a:schemeClr val="bg1"/>
                </a:solidFill>
              </a:rPr>
              <a:t>2) In 2009, Le Cong Dinh, a lawyer who several years previously had acted for the government in a successful case against American catfish farmers, was arrested and charged with the capital crime of subversion; several of his associates were also arrested</a:t>
            </a:r>
            <a:r>
              <a:rPr lang="en-CA" dirty="0" smtClean="0">
                <a:solidFill>
                  <a:schemeClr val="bg1"/>
                </a:solidFill>
              </a:rPr>
              <a:t>. Many </a:t>
            </a:r>
            <a:r>
              <a:rPr lang="en-CA" dirty="0">
                <a:solidFill>
                  <a:schemeClr val="bg1"/>
                </a:solidFill>
              </a:rPr>
              <a:t>Western governments condemned the move, and human rights groups alleged that the arrest was due to Le Cong Dinh's support for freedom of speech. Amnesty International named him and his arrested associates to be prisoners of conscience.</a:t>
            </a:r>
          </a:p>
        </p:txBody>
      </p:sp>
    </p:spTree>
    <p:extLst>
      <p:ext uri="{BB962C8B-B14F-4D97-AF65-F5344CB8AC3E}">
        <p14:creationId xmlns:p14="http://schemas.microsoft.com/office/powerpoint/2010/main" val="237345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08912" cy="1150911"/>
          </a:xfrm>
        </p:spPr>
        <p:txBody>
          <a:bodyPr/>
          <a:lstStyle/>
          <a:p>
            <a:r>
              <a:rPr lang="en-CA" sz="4000" b="1" dirty="0" smtClean="0">
                <a:solidFill>
                  <a:schemeClr val="bg1"/>
                </a:solidFill>
              </a:rPr>
              <a:t>Human Rights Comparison</a:t>
            </a:r>
            <a:endParaRPr lang="en-CA" sz="4000" b="1" dirty="0">
              <a:solidFill>
                <a:schemeClr val="bg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51138968"/>
              </p:ext>
            </p:extLst>
          </p:nvPr>
        </p:nvGraphicFramePr>
        <p:xfrm>
          <a:off x="395536" y="1124744"/>
          <a:ext cx="8424936" cy="5544616"/>
        </p:xfrm>
        <a:graphic>
          <a:graphicData uri="http://schemas.openxmlformats.org/drawingml/2006/table">
            <a:tbl>
              <a:tblPr firstRow="1" bandRow="1">
                <a:tableStyleId>{93296810-A885-4BE3-A3E7-6D5BEEA58F35}</a:tableStyleId>
              </a:tblPr>
              <a:tblGrid>
                <a:gridCol w="4212468"/>
                <a:gridCol w="4212468"/>
              </a:tblGrid>
              <a:tr h="718724">
                <a:tc>
                  <a:txBody>
                    <a:bodyPr/>
                    <a:lstStyle/>
                    <a:p>
                      <a:r>
                        <a:rPr lang="en-CA" sz="2400" dirty="0" smtClean="0"/>
                        <a:t>Vietnam’s </a:t>
                      </a:r>
                      <a:endParaRPr lang="en-CA" sz="2400" dirty="0">
                        <a:solidFill>
                          <a:sysClr val="windowText" lastClr="000000"/>
                        </a:solidFill>
                      </a:endParaRPr>
                    </a:p>
                  </a:txBody>
                  <a:tcPr/>
                </a:tc>
                <a:tc>
                  <a:txBody>
                    <a:bodyPr/>
                    <a:lstStyle/>
                    <a:p>
                      <a:r>
                        <a:rPr lang="en-CA" sz="2400" dirty="0" smtClean="0"/>
                        <a:t>Canada’s</a:t>
                      </a:r>
                      <a:endParaRPr lang="en-CA" sz="2400" dirty="0">
                        <a:solidFill>
                          <a:sysClr val="windowText" lastClr="000000"/>
                        </a:solidFill>
                      </a:endParaRPr>
                    </a:p>
                  </a:txBody>
                  <a:tcPr/>
                </a:tc>
              </a:tr>
              <a:tr h="4825892">
                <a:tc>
                  <a:txBody>
                    <a:bodyPr/>
                    <a:lstStyle/>
                    <a:p>
                      <a:pPr marL="342900" indent="-342900">
                        <a:buFont typeface="Wingdings" pitchFamily="2" charset="2"/>
                        <a:buChar char="v"/>
                      </a:pPr>
                      <a:endParaRPr lang="en-CA" sz="2400" b="1" i="0" u="none" strike="noStrike" kern="1200" baseline="30000" dirty="0" smtClean="0">
                        <a:solidFill>
                          <a:schemeClr val="dk1"/>
                        </a:solidFill>
                        <a:effectLst/>
                        <a:latin typeface="+mn-lt"/>
                        <a:ea typeface="+mn-ea"/>
                        <a:cs typeface="+mn-cs"/>
                      </a:endParaRPr>
                    </a:p>
                    <a:p>
                      <a:pPr marL="457200" indent="-457200">
                        <a:buFont typeface="Wingdings" pitchFamily="2" charset="2"/>
                        <a:buChar char="v"/>
                      </a:pPr>
                      <a:endParaRPr lang="en-CA" sz="2800" b="0" i="0" u="none" strike="noStrike" kern="1200" baseline="30000" dirty="0" smtClean="0">
                        <a:solidFill>
                          <a:schemeClr val="dk1"/>
                        </a:solidFill>
                        <a:effectLst/>
                        <a:latin typeface="+mn-lt"/>
                        <a:ea typeface="+mn-ea"/>
                        <a:cs typeface="+mn-cs"/>
                      </a:endParaRPr>
                    </a:p>
                    <a:p>
                      <a:pPr marL="457200" indent="-457200">
                        <a:buFont typeface="Wingdings" pitchFamily="2" charset="2"/>
                        <a:buChar char="v"/>
                      </a:pPr>
                      <a:r>
                        <a:rPr lang="en-CA" sz="2800" b="0" i="0" u="none" strike="noStrike" kern="1200" baseline="30000" dirty="0" smtClean="0">
                          <a:solidFill>
                            <a:schemeClr val="dk1"/>
                          </a:solidFill>
                          <a:effectLst/>
                          <a:latin typeface="+mn-lt"/>
                          <a:ea typeface="+mn-ea"/>
                          <a:cs typeface="+mn-cs"/>
                        </a:rPr>
                        <a:t>Freedom of expression</a:t>
                      </a:r>
                    </a:p>
                    <a:p>
                      <a:pPr marL="285750" indent="-285750">
                        <a:buFont typeface="Wingdings" pitchFamily="2" charset="2"/>
                        <a:buChar char="v"/>
                      </a:pPr>
                      <a:r>
                        <a:rPr lang="en-CA" sz="1800" b="0" i="0" u="none" strike="noStrike" kern="1200" dirty="0" smtClean="0">
                          <a:solidFill>
                            <a:schemeClr val="bg1"/>
                          </a:solidFill>
                          <a:effectLst/>
                          <a:latin typeface="+mn-lt"/>
                          <a:ea typeface="+mn-ea"/>
                          <a:cs typeface="+mn-cs"/>
                        </a:rPr>
                        <a:t>Freedom of assembly</a:t>
                      </a:r>
                    </a:p>
                    <a:p>
                      <a:endParaRPr lang="en-CA" sz="1800" b="0" i="0" u="none" strike="noStrike" kern="1200" baseline="30000" dirty="0" smtClean="0">
                        <a:solidFill>
                          <a:schemeClr val="bg1"/>
                        </a:solidFill>
                        <a:effectLst/>
                        <a:latin typeface="+mn-lt"/>
                        <a:ea typeface="+mn-ea"/>
                        <a:cs typeface="+mn-cs"/>
                      </a:endParaRPr>
                    </a:p>
                    <a:p>
                      <a:pPr marL="285750" indent="-285750">
                        <a:buFont typeface="Wingdings" pitchFamily="2" charset="2"/>
                        <a:buChar char="v"/>
                      </a:pPr>
                      <a:r>
                        <a:rPr lang="en-CA" sz="1800" b="0" i="0" u="none" strike="noStrike" kern="1200" dirty="0" smtClean="0">
                          <a:solidFill>
                            <a:schemeClr val="dk1"/>
                          </a:solidFill>
                          <a:effectLst/>
                          <a:latin typeface="+mn-lt"/>
                          <a:ea typeface="+mn-ea"/>
                          <a:cs typeface="+mn-cs"/>
                        </a:rPr>
                        <a:t>Access to justice and the rule of law</a:t>
                      </a:r>
                    </a:p>
                    <a:p>
                      <a:endParaRPr lang="en-CA" sz="1800" b="0" i="0" u="none" strike="noStrike" kern="1200" baseline="30000" dirty="0" smtClean="0">
                        <a:solidFill>
                          <a:schemeClr val="dk1"/>
                        </a:solidFill>
                        <a:effectLst/>
                        <a:latin typeface="+mn-lt"/>
                        <a:ea typeface="+mn-ea"/>
                        <a:cs typeface="+mn-cs"/>
                      </a:endParaRPr>
                    </a:p>
                    <a:p>
                      <a:pPr marL="285750" indent="-285750">
                        <a:buFont typeface="Wingdings" pitchFamily="2" charset="2"/>
                        <a:buChar char="v"/>
                      </a:pPr>
                      <a:r>
                        <a:rPr lang="en-CA" sz="1800" b="0" i="0" u="none" strike="noStrike" kern="1200" dirty="0" smtClean="0">
                          <a:solidFill>
                            <a:schemeClr val="dk1"/>
                          </a:solidFill>
                          <a:effectLst/>
                          <a:latin typeface="+mn-lt"/>
                          <a:ea typeface="+mn-ea"/>
                          <a:cs typeface="+mn-cs"/>
                        </a:rPr>
                        <a:t>Death penalty</a:t>
                      </a:r>
                    </a:p>
                    <a:p>
                      <a:endParaRPr lang="en-CA" sz="1600" b="0" i="0" u="none" strike="noStrike" kern="1200" dirty="0" smtClean="0">
                        <a:solidFill>
                          <a:schemeClr val="dk1"/>
                        </a:solidFill>
                        <a:effectLst/>
                        <a:latin typeface="+mn-lt"/>
                        <a:ea typeface="+mn-ea"/>
                        <a:cs typeface="+mn-cs"/>
                      </a:endParaRPr>
                    </a:p>
                    <a:p>
                      <a:pPr marL="285750" indent="-285750">
                        <a:buFont typeface="Wingdings" pitchFamily="2" charset="2"/>
                        <a:buChar char="v"/>
                      </a:pPr>
                      <a:r>
                        <a:rPr lang="en-CA" sz="1800" b="0" i="0" u="none" strike="noStrike" kern="1200" dirty="0" smtClean="0">
                          <a:solidFill>
                            <a:schemeClr val="dk1"/>
                          </a:solidFill>
                          <a:effectLst/>
                          <a:latin typeface="+mn-lt"/>
                          <a:ea typeface="+mn-ea"/>
                          <a:cs typeface="+mn-cs"/>
                        </a:rPr>
                        <a:t>Freedom of religion or belief</a:t>
                      </a:r>
                    </a:p>
                    <a:p>
                      <a:endParaRPr lang="en-CA" sz="1800" b="0" i="0" u="none" strike="noStrike" kern="1200" dirty="0" smtClean="0">
                        <a:solidFill>
                          <a:schemeClr val="dk1"/>
                        </a:solidFill>
                        <a:effectLst/>
                        <a:latin typeface="+mn-lt"/>
                        <a:ea typeface="+mn-ea"/>
                        <a:cs typeface="+mn-cs"/>
                      </a:endParaRPr>
                    </a:p>
                    <a:p>
                      <a:pPr marL="285750" indent="-285750">
                        <a:buFont typeface="Wingdings" pitchFamily="2" charset="2"/>
                        <a:buChar char="v"/>
                      </a:pPr>
                      <a:r>
                        <a:rPr lang="en-CA" sz="1800" b="0" i="0" u="none" strike="noStrike" kern="1200" dirty="0" smtClean="0">
                          <a:solidFill>
                            <a:schemeClr val="dk1"/>
                          </a:solidFill>
                          <a:effectLst/>
                          <a:latin typeface="+mn-lt"/>
                          <a:ea typeface="+mn-ea"/>
                          <a:cs typeface="+mn-cs"/>
                        </a:rPr>
                        <a:t>Women’s rights</a:t>
                      </a:r>
                    </a:p>
                    <a:p>
                      <a:endParaRPr lang="en-CA" sz="1800" b="0" i="0" u="none" strike="noStrike" kern="1200" dirty="0" smtClean="0">
                        <a:solidFill>
                          <a:schemeClr val="dk1"/>
                        </a:solidFill>
                        <a:effectLst/>
                        <a:latin typeface="+mn-lt"/>
                        <a:ea typeface="+mn-ea"/>
                        <a:cs typeface="+mn-cs"/>
                      </a:endParaRPr>
                    </a:p>
                    <a:p>
                      <a:pPr marL="285750" indent="-285750">
                        <a:buFont typeface="Wingdings" pitchFamily="2" charset="2"/>
                        <a:buChar char="v"/>
                      </a:pPr>
                      <a:r>
                        <a:rPr lang="en-CA" sz="1800" b="0" i="0" u="none" strike="noStrike" kern="1200" dirty="0" smtClean="0">
                          <a:solidFill>
                            <a:schemeClr val="dk1"/>
                          </a:solidFill>
                          <a:effectLst/>
                          <a:latin typeface="+mn-lt"/>
                          <a:ea typeface="+mn-ea"/>
                          <a:cs typeface="+mn-cs"/>
                        </a:rPr>
                        <a:t>Children’s rights</a:t>
                      </a:r>
                    </a:p>
                  </a:txBody>
                  <a:tcPr/>
                </a:tc>
                <a:tc>
                  <a:txBody>
                    <a:bodyPr/>
                    <a:lstStyle/>
                    <a:p>
                      <a:pPr marL="285750" indent="-285750" eaLnBrk="1" hangingPunct="1">
                        <a:buFont typeface="Wingdings" pitchFamily="2" charset="2"/>
                        <a:buChar char="v"/>
                      </a:pPr>
                      <a:r>
                        <a:rPr lang="en-US" sz="1800" dirty="0" smtClean="0"/>
                        <a:t>Fundamental freedoms</a:t>
                      </a:r>
                    </a:p>
                    <a:p>
                      <a:pPr marL="285750" indent="-285750" eaLnBrk="1" hangingPunct="1">
                        <a:buFont typeface="Wingdings" pitchFamily="2" charset="2"/>
                        <a:buChar char="v"/>
                      </a:pPr>
                      <a:endParaRPr lang="en-US" sz="1800" dirty="0" smtClean="0"/>
                    </a:p>
                    <a:p>
                      <a:pPr marL="285750" indent="-285750" eaLnBrk="1" hangingPunct="1">
                        <a:buFont typeface="Wingdings" pitchFamily="2" charset="2"/>
                        <a:buChar char="v"/>
                      </a:pPr>
                      <a:r>
                        <a:rPr lang="en-US" sz="1800" dirty="0" smtClean="0"/>
                        <a:t>Democratic rights</a:t>
                      </a:r>
                    </a:p>
                    <a:p>
                      <a:pPr marL="285750" indent="-285750" eaLnBrk="1" hangingPunct="1">
                        <a:buFont typeface="Wingdings" pitchFamily="2" charset="2"/>
                        <a:buChar char="v"/>
                      </a:pPr>
                      <a:endParaRPr lang="en-US" sz="1800" dirty="0" smtClean="0"/>
                    </a:p>
                    <a:p>
                      <a:pPr marL="285750" indent="-285750" eaLnBrk="1" hangingPunct="1">
                        <a:buFont typeface="Wingdings" pitchFamily="2" charset="2"/>
                        <a:buChar char="v"/>
                      </a:pPr>
                      <a:r>
                        <a:rPr lang="en-US" sz="1800" dirty="0" smtClean="0"/>
                        <a:t>Mobility rights</a:t>
                      </a:r>
                    </a:p>
                    <a:p>
                      <a:pPr marL="285750" indent="-285750" eaLnBrk="1" hangingPunct="1">
                        <a:buFont typeface="Wingdings" pitchFamily="2" charset="2"/>
                        <a:buChar char="v"/>
                      </a:pPr>
                      <a:endParaRPr lang="en-US" sz="1800" dirty="0" smtClean="0"/>
                    </a:p>
                    <a:p>
                      <a:pPr marL="285750" indent="-285750" eaLnBrk="1" hangingPunct="1">
                        <a:buFont typeface="Wingdings" pitchFamily="2" charset="2"/>
                        <a:buChar char="v"/>
                      </a:pPr>
                      <a:r>
                        <a:rPr lang="en-US" sz="1800" dirty="0" smtClean="0"/>
                        <a:t>Legal rights </a:t>
                      </a:r>
                    </a:p>
                    <a:p>
                      <a:pPr marL="285750" indent="-285750" eaLnBrk="1" hangingPunct="1">
                        <a:buFont typeface="Wingdings" pitchFamily="2" charset="2"/>
                        <a:buChar char="v"/>
                      </a:pPr>
                      <a:endParaRPr lang="en-US" sz="1800" dirty="0" smtClean="0"/>
                    </a:p>
                    <a:p>
                      <a:pPr marL="285750" indent="-285750" eaLnBrk="1" hangingPunct="1">
                        <a:buFont typeface="Wingdings" pitchFamily="2" charset="2"/>
                        <a:buChar char="v"/>
                      </a:pPr>
                      <a:r>
                        <a:rPr lang="en-US" sz="1800" dirty="0" smtClean="0"/>
                        <a:t>Equality rights</a:t>
                      </a:r>
                    </a:p>
                    <a:p>
                      <a:pPr marL="285750" indent="-285750" eaLnBrk="1" hangingPunct="1">
                        <a:buFont typeface="Wingdings" pitchFamily="2" charset="2"/>
                        <a:buChar char="v"/>
                      </a:pPr>
                      <a:endParaRPr lang="en-US" sz="1800" dirty="0" smtClean="0"/>
                    </a:p>
                    <a:p>
                      <a:pPr marL="285750" indent="-285750" eaLnBrk="1" hangingPunct="1">
                        <a:buFont typeface="Wingdings" pitchFamily="2" charset="2"/>
                        <a:buChar char="v"/>
                      </a:pPr>
                      <a:r>
                        <a:rPr lang="en-US" sz="1800" dirty="0" smtClean="0"/>
                        <a:t>Language rights</a:t>
                      </a:r>
                    </a:p>
                    <a:p>
                      <a:pPr marL="285750" indent="-285750" eaLnBrk="1" hangingPunct="1">
                        <a:buFont typeface="Wingdings" pitchFamily="2" charset="2"/>
                        <a:buChar char="v"/>
                      </a:pPr>
                      <a:endParaRPr lang="en-US" sz="1800" dirty="0" smtClean="0"/>
                    </a:p>
                    <a:p>
                      <a:pPr marL="285750" indent="-285750" eaLnBrk="1" hangingPunct="1">
                        <a:buFont typeface="Wingdings" pitchFamily="2" charset="2"/>
                        <a:buChar char="v"/>
                      </a:pPr>
                      <a:r>
                        <a:rPr lang="en-US" sz="1800" dirty="0" smtClean="0"/>
                        <a:t>Aboriginals people’s rights.</a:t>
                      </a:r>
                    </a:p>
                    <a:p>
                      <a:pPr marL="285750" indent="-285750" eaLnBrk="1" hangingPunct="1">
                        <a:buFont typeface="Wingdings" pitchFamily="2" charset="2"/>
                        <a:buChar char="v"/>
                      </a:pPr>
                      <a:endParaRPr lang="en-US" sz="1800" dirty="0" smtClean="0"/>
                    </a:p>
                    <a:p>
                      <a:pPr marL="285750" indent="-285750" eaLnBrk="1" hangingPunct="1">
                        <a:buFont typeface="Wingdings" pitchFamily="2" charset="2"/>
                        <a:buChar char="v"/>
                      </a:pPr>
                      <a:r>
                        <a:rPr lang="en-US" sz="1800" dirty="0" smtClean="0"/>
                        <a:t>Canadian charter of rights protects against discrimination</a:t>
                      </a:r>
                    </a:p>
                    <a:p>
                      <a:endParaRPr lang="en-CA" dirty="0"/>
                    </a:p>
                  </a:txBody>
                  <a:tcPr/>
                </a:tc>
              </a:tr>
            </a:tbl>
          </a:graphicData>
        </a:graphic>
      </p:graphicFrame>
    </p:spTree>
    <p:extLst>
      <p:ext uri="{BB962C8B-B14F-4D97-AF65-F5344CB8AC3E}">
        <p14:creationId xmlns:p14="http://schemas.microsoft.com/office/powerpoint/2010/main" val="1783652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Political System:</a:t>
            </a:r>
            <a:endParaRPr lang="en-CA" b="1" dirty="0">
              <a:solidFill>
                <a:schemeClr val="bg1"/>
              </a:solidFill>
            </a:endParaRPr>
          </a:p>
        </p:txBody>
      </p:sp>
      <p:sp>
        <p:nvSpPr>
          <p:cNvPr id="3" name="Content Placeholder 2"/>
          <p:cNvSpPr>
            <a:spLocks noGrp="1"/>
          </p:cNvSpPr>
          <p:nvPr>
            <p:ph idx="1"/>
          </p:nvPr>
        </p:nvSpPr>
        <p:spPr>
          <a:xfrm>
            <a:off x="827584" y="1772816"/>
            <a:ext cx="7704856" cy="4608512"/>
          </a:xfrm>
        </p:spPr>
        <p:txBody>
          <a:bodyPr>
            <a:normAutofit fontScale="92500"/>
          </a:bodyPr>
          <a:lstStyle/>
          <a:p>
            <a:pPr marL="0" indent="0">
              <a:buNone/>
            </a:pPr>
            <a:r>
              <a:rPr lang="en-CA" sz="2000" dirty="0">
                <a:solidFill>
                  <a:schemeClr val="bg1"/>
                </a:solidFill>
              </a:rPr>
              <a:t>Its current state constitution, which replaced the 1975 constitution in April 1992, asserts the central role of the Communist Party of Vietnam in all organs of government, politics and society</a:t>
            </a:r>
            <a:r>
              <a:rPr lang="en-CA" sz="2000" dirty="0" smtClean="0">
                <a:solidFill>
                  <a:schemeClr val="bg1"/>
                </a:solidFill>
              </a:rPr>
              <a:t>.</a:t>
            </a:r>
          </a:p>
          <a:p>
            <a:pPr marL="0" indent="0">
              <a:buNone/>
            </a:pPr>
            <a:r>
              <a:rPr lang="en-CA" sz="2000" dirty="0">
                <a:solidFill>
                  <a:schemeClr val="bg1"/>
                </a:solidFill>
              </a:rPr>
              <a:t>The National Assembly of Vietnam is the unicameral legislature of the state, composed of 498 members. Headed by a Chairman, it is superior to both the executive and judicial branches, with all government ministers being appointed from members of the National Assembly. The Supreme People's Court of Vietnam, headed by a Chief Justice, is the country's highest court of appeal, though it is also answerable to the National Assembly. Beneath the Supreme People's Court stand the provincial municipal courts and numerous local courts. Military </a:t>
            </a:r>
            <a:r>
              <a:rPr lang="en-CA" sz="2000" dirty="0" smtClean="0">
                <a:solidFill>
                  <a:schemeClr val="bg1"/>
                </a:solidFill>
              </a:rPr>
              <a:t>courts</a:t>
            </a:r>
            <a:r>
              <a:rPr lang="en-CA" sz="2000" dirty="0">
                <a:solidFill>
                  <a:schemeClr val="bg1"/>
                </a:solidFill>
              </a:rPr>
              <a:t> </a:t>
            </a:r>
            <a:r>
              <a:rPr lang="en-CA" sz="2000" dirty="0" smtClean="0">
                <a:solidFill>
                  <a:schemeClr val="bg1"/>
                </a:solidFill>
              </a:rPr>
              <a:t>possess </a:t>
            </a:r>
            <a:r>
              <a:rPr lang="en-CA" sz="2000" dirty="0">
                <a:solidFill>
                  <a:schemeClr val="bg1"/>
                </a:solidFill>
              </a:rPr>
              <a:t>special jurisdiction in matters of national security.</a:t>
            </a:r>
            <a:endParaRPr lang="en-CA" sz="2000" dirty="0" smtClean="0">
              <a:solidFill>
                <a:schemeClr val="bg1"/>
              </a:solidFill>
            </a:endParaRPr>
          </a:p>
        </p:txBody>
      </p:sp>
    </p:spTree>
    <p:extLst>
      <p:ext uri="{BB962C8B-B14F-4D97-AF65-F5344CB8AC3E}">
        <p14:creationId xmlns:p14="http://schemas.microsoft.com/office/powerpoint/2010/main" val="4161566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Economic Development </a:t>
            </a:r>
            <a:endParaRPr lang="en-CA" b="1" dirty="0">
              <a:solidFill>
                <a:schemeClr val="bg1"/>
              </a:solidFill>
            </a:endParaRPr>
          </a:p>
        </p:txBody>
      </p:sp>
      <p:sp>
        <p:nvSpPr>
          <p:cNvPr id="3" name="Content Placeholder 2"/>
          <p:cNvSpPr>
            <a:spLocks noGrp="1"/>
          </p:cNvSpPr>
          <p:nvPr>
            <p:ph idx="1"/>
          </p:nvPr>
        </p:nvSpPr>
        <p:spPr/>
        <p:txBody>
          <a:bodyPr/>
          <a:lstStyle/>
          <a:p>
            <a:r>
              <a:rPr lang="en-CA" dirty="0">
                <a:solidFill>
                  <a:schemeClr val="bg1"/>
                </a:solidFill>
              </a:rPr>
              <a:t>In 1986, the government initiated a series of economic and political reforms, which began Vietnam's path towards integration into the world economy</a:t>
            </a:r>
            <a:r>
              <a:rPr lang="en-CA" dirty="0" smtClean="0">
                <a:solidFill>
                  <a:schemeClr val="bg1"/>
                </a:solidFill>
              </a:rPr>
              <a:t>.</a:t>
            </a:r>
            <a:r>
              <a:rPr lang="en-CA" dirty="0">
                <a:solidFill>
                  <a:schemeClr val="bg1"/>
                </a:solidFill>
              </a:rPr>
              <a:t> By 2000, it had established diplomatic relations with most nations. Vietnam's economic growth has been among the highest in the world since 2000</a:t>
            </a:r>
            <a:r>
              <a:rPr lang="en-CA" dirty="0" smtClean="0">
                <a:solidFill>
                  <a:schemeClr val="bg1"/>
                </a:solidFill>
              </a:rPr>
              <a:t>,</a:t>
            </a:r>
            <a:r>
              <a:rPr lang="en-CA" dirty="0">
                <a:solidFill>
                  <a:schemeClr val="bg1"/>
                </a:solidFill>
              </a:rPr>
              <a:t> and in 2011 it had the </a:t>
            </a:r>
            <a:r>
              <a:rPr lang="en-CA" dirty="0" smtClean="0">
                <a:solidFill>
                  <a:schemeClr val="bg1"/>
                </a:solidFill>
              </a:rPr>
              <a:t>highest Global </a:t>
            </a:r>
            <a:r>
              <a:rPr lang="en-CA" dirty="0">
                <a:solidFill>
                  <a:schemeClr val="bg1"/>
                </a:solidFill>
              </a:rPr>
              <a:t>Growth Generators Index among 11 major economies</a:t>
            </a:r>
            <a:r>
              <a:rPr lang="en-CA" dirty="0" smtClean="0">
                <a:solidFill>
                  <a:schemeClr val="bg1"/>
                </a:solidFill>
              </a:rPr>
              <a:t>.</a:t>
            </a:r>
            <a:r>
              <a:rPr lang="en-CA" dirty="0">
                <a:solidFill>
                  <a:schemeClr val="bg1"/>
                </a:solidFill>
              </a:rPr>
              <a:t> Its successful economic reforms resulted in it joining the World Trade </a:t>
            </a:r>
            <a:r>
              <a:rPr lang="en-CA" dirty="0" smtClean="0">
                <a:solidFill>
                  <a:schemeClr val="bg1"/>
                </a:solidFill>
              </a:rPr>
              <a:t>Organization in </a:t>
            </a:r>
            <a:r>
              <a:rPr lang="en-CA" dirty="0">
                <a:solidFill>
                  <a:schemeClr val="bg1"/>
                </a:solidFill>
              </a:rPr>
              <a:t>2007. However, the country still suffers from relatively high levels of income </a:t>
            </a:r>
            <a:r>
              <a:rPr lang="en-CA" dirty="0" smtClean="0">
                <a:solidFill>
                  <a:schemeClr val="bg1"/>
                </a:solidFill>
              </a:rPr>
              <a:t>inequality</a:t>
            </a:r>
            <a:r>
              <a:rPr lang="en-CA" dirty="0">
                <a:solidFill>
                  <a:schemeClr val="bg1"/>
                </a:solidFill>
              </a:rPr>
              <a:t>.</a:t>
            </a:r>
          </a:p>
        </p:txBody>
      </p:sp>
    </p:spTree>
    <p:extLst>
      <p:ext uri="{BB962C8B-B14F-4D97-AF65-F5344CB8AC3E}">
        <p14:creationId xmlns:p14="http://schemas.microsoft.com/office/powerpoint/2010/main" val="2931683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National Makeup Of Vietnam </a:t>
            </a:r>
            <a:endParaRPr lang="en-CA" b="1" dirty="0">
              <a:solidFill>
                <a:schemeClr val="bg1"/>
              </a:solidFill>
            </a:endParaRPr>
          </a:p>
        </p:txBody>
      </p:sp>
      <p:sp>
        <p:nvSpPr>
          <p:cNvPr id="3" name="Content Placeholder 2"/>
          <p:cNvSpPr>
            <a:spLocks noGrp="1"/>
          </p:cNvSpPr>
          <p:nvPr>
            <p:ph idx="1"/>
          </p:nvPr>
        </p:nvSpPr>
        <p:spPr/>
        <p:txBody>
          <a:bodyPr>
            <a:normAutofit lnSpcReduction="10000"/>
          </a:bodyPr>
          <a:lstStyle/>
          <a:p>
            <a:r>
              <a:rPr lang="vi-VN" dirty="0">
                <a:solidFill>
                  <a:schemeClr val="bg1"/>
                </a:solidFill>
              </a:rPr>
              <a:t>Kinh (Viet) 86.2%</a:t>
            </a:r>
          </a:p>
          <a:p>
            <a:r>
              <a:rPr lang="vi-VN" dirty="0">
                <a:solidFill>
                  <a:schemeClr val="bg1"/>
                </a:solidFill>
              </a:rPr>
              <a:t>Tay 1.9%</a:t>
            </a:r>
          </a:p>
          <a:p>
            <a:r>
              <a:rPr lang="vi-VN" dirty="0">
                <a:solidFill>
                  <a:schemeClr val="bg1"/>
                </a:solidFill>
              </a:rPr>
              <a:t>Tai Ethnic 1.7%</a:t>
            </a:r>
          </a:p>
          <a:p>
            <a:r>
              <a:rPr lang="vi-VN" dirty="0">
                <a:solidFill>
                  <a:schemeClr val="bg1"/>
                </a:solidFill>
              </a:rPr>
              <a:t>Mường 1.5%</a:t>
            </a:r>
          </a:p>
          <a:p>
            <a:r>
              <a:rPr lang="vi-VN" dirty="0">
                <a:solidFill>
                  <a:schemeClr val="bg1"/>
                </a:solidFill>
              </a:rPr>
              <a:t>Khmer Krom (Khơ Me Crộm) 1.4% </a:t>
            </a:r>
          </a:p>
          <a:p>
            <a:r>
              <a:rPr lang="vi-VN" dirty="0">
                <a:solidFill>
                  <a:schemeClr val="bg1"/>
                </a:solidFill>
              </a:rPr>
              <a:t>Hoa 1.1% </a:t>
            </a:r>
          </a:p>
          <a:p>
            <a:r>
              <a:rPr lang="vi-VN" dirty="0">
                <a:solidFill>
                  <a:schemeClr val="bg1"/>
                </a:solidFill>
              </a:rPr>
              <a:t>Nùng 1.1%</a:t>
            </a:r>
          </a:p>
          <a:p>
            <a:r>
              <a:rPr lang="vi-VN" dirty="0">
                <a:solidFill>
                  <a:schemeClr val="bg1"/>
                </a:solidFill>
              </a:rPr>
              <a:t>Hmong 1%</a:t>
            </a:r>
          </a:p>
          <a:p>
            <a:r>
              <a:rPr lang="vi-VN" dirty="0">
                <a:solidFill>
                  <a:schemeClr val="bg1"/>
                </a:solidFill>
              </a:rPr>
              <a:t>others 4.1%</a:t>
            </a:r>
          </a:p>
          <a:p>
            <a:pPr marL="0" indent="0">
              <a:buNone/>
            </a:pPr>
            <a:r>
              <a:rPr lang="vi-VN" dirty="0"/>
              <a:t/>
            </a:r>
            <a:br>
              <a:rPr lang="vi-VN" dirty="0"/>
            </a:br>
            <a:endParaRPr lang="en-CA" dirty="0"/>
          </a:p>
        </p:txBody>
      </p:sp>
    </p:spTree>
    <p:extLst>
      <p:ext uri="{BB962C8B-B14F-4D97-AF65-F5344CB8AC3E}">
        <p14:creationId xmlns:p14="http://schemas.microsoft.com/office/powerpoint/2010/main" val="608312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88211072"/>
              </p:ext>
            </p:extLst>
          </p:nvPr>
        </p:nvGraphicFramePr>
        <p:xfrm>
          <a:off x="179512" y="188639"/>
          <a:ext cx="8784976" cy="6550623"/>
        </p:xfrm>
        <a:graphic>
          <a:graphicData uri="http://schemas.openxmlformats.org/drawingml/2006/table">
            <a:tbl>
              <a:tblPr firstRow="1" bandRow="1">
                <a:tableStyleId>{93296810-A885-4BE3-A3E7-6D5BEEA58F35}</a:tableStyleId>
              </a:tblPr>
              <a:tblGrid>
                <a:gridCol w="2492918"/>
                <a:gridCol w="6292058"/>
              </a:tblGrid>
              <a:tr h="93507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rgbClr val="FFFFFF"/>
                          </a:solidFill>
                          <a:effectLst/>
                          <a:latin typeface="Century Gothic" pitchFamily="34" charset="0"/>
                        </a:rPr>
                        <a:t>Aspect  of Globalization</a:t>
                      </a:r>
                    </a:p>
                    <a:p>
                      <a:endParaRPr lang="en-CA" dirty="0"/>
                    </a:p>
                  </a:txBody>
                  <a:tcPr/>
                </a:tc>
                <a:tc>
                  <a:txBody>
                    <a:bodyPr/>
                    <a:lstStyle/>
                    <a:p>
                      <a:endParaRPr lang="en-CA" dirty="0"/>
                    </a:p>
                  </a:txBody>
                  <a:tcPr>
                    <a:lnR w="12700" cap="flat" cmpd="sng" algn="ctr">
                      <a:solidFill>
                        <a:schemeClr val="tx1"/>
                      </a:solidFill>
                      <a:prstDash val="solid"/>
                      <a:round/>
                      <a:headEnd type="none" w="med" len="med"/>
                      <a:tailEnd type="none" w="med" len="med"/>
                    </a:lnR>
                  </a:tcPr>
                </a:tc>
              </a:tr>
              <a:tr h="106301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rgbClr val="000000"/>
                          </a:solidFill>
                          <a:effectLst/>
                          <a:latin typeface="Century Gothic" pitchFamily="34" charset="0"/>
                        </a:rPr>
                        <a:t>Health and Medicine</a:t>
                      </a:r>
                    </a:p>
                    <a:p>
                      <a:endParaRPr lang="en-CA" dirty="0"/>
                    </a:p>
                  </a:txBody>
                  <a:tcPr/>
                </a:tc>
                <a:tc>
                  <a:txBody>
                    <a:bodyPr/>
                    <a:lstStyle/>
                    <a:p>
                      <a:pPr rtl="0"/>
                      <a:r>
                        <a:rPr lang="en-CA" sz="1400" b="0" i="0" u="none" strike="noStrike" kern="1200" dirty="0" smtClean="0">
                          <a:solidFill>
                            <a:schemeClr val="dk1"/>
                          </a:solidFill>
                          <a:effectLst/>
                          <a:latin typeface="+mn-lt"/>
                          <a:ea typeface="+mn-ea"/>
                          <a:cs typeface="+mn-cs"/>
                        </a:rPr>
                        <a:t>-Health of children is very poor due to malnutrition, parasites etc.</a:t>
                      </a:r>
                      <a:endParaRPr lang="en-CA" sz="1400" b="0" dirty="0" smtClean="0">
                        <a:effectLst/>
                      </a:endParaRPr>
                    </a:p>
                    <a:p>
                      <a:r>
                        <a:rPr lang="en-CA" sz="1400" b="0" i="0" u="none" strike="noStrike" kern="1200" dirty="0" smtClean="0">
                          <a:solidFill>
                            <a:schemeClr val="dk1"/>
                          </a:solidFill>
                          <a:effectLst/>
                          <a:latin typeface="+mn-lt"/>
                          <a:ea typeface="+mn-ea"/>
                          <a:cs typeface="+mn-cs"/>
                        </a:rPr>
                        <a:t>-Main causes of death: Drowning, malnutrition and parasite's.</a:t>
                      </a:r>
                    </a:p>
                    <a:p>
                      <a:r>
                        <a:rPr lang="en-CA" sz="1400" b="1" i="0" u="none" strike="noStrike" kern="1200" dirty="0" smtClean="0">
                          <a:solidFill>
                            <a:schemeClr val="dk1"/>
                          </a:solidFill>
                          <a:effectLst/>
                          <a:latin typeface="+mn-lt"/>
                          <a:ea typeface="+mn-ea"/>
                          <a:cs typeface="+mn-cs"/>
                        </a:rPr>
                        <a:t>infant mortality rate: total: </a:t>
                      </a:r>
                      <a:r>
                        <a:rPr lang="en-CA" sz="1400" b="0" i="0" u="none" strike="noStrike" kern="1200" dirty="0" smtClean="0">
                          <a:solidFill>
                            <a:schemeClr val="dk1"/>
                          </a:solidFill>
                          <a:effectLst/>
                          <a:latin typeface="+mn-lt"/>
                          <a:ea typeface="+mn-ea"/>
                          <a:cs typeface="+mn-cs"/>
                        </a:rPr>
                        <a:t>20.24 deaths/1,000 live births  </a:t>
                      </a:r>
                      <a:endParaRPr lang="en-CA" sz="1400" dirty="0"/>
                    </a:p>
                  </a:txBody>
                  <a:tcPr>
                    <a:lnR w="12700" cap="flat" cmpd="sng" algn="ctr">
                      <a:solidFill>
                        <a:schemeClr val="tx1"/>
                      </a:solidFill>
                      <a:prstDash val="solid"/>
                      <a:round/>
                      <a:headEnd type="none" w="med" len="med"/>
                      <a:tailEnd type="none" w="med" len="med"/>
                    </a:lnR>
                  </a:tcPr>
                </a:tc>
              </a:tr>
              <a:tr h="142719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rgbClr val="000000"/>
                          </a:solidFill>
                          <a:effectLst/>
                          <a:latin typeface="Century Gothic" pitchFamily="34" charset="0"/>
                        </a:rPr>
                        <a:t>Environment</a:t>
                      </a:r>
                    </a:p>
                    <a:p>
                      <a:endParaRPr lang="en-CA" dirty="0"/>
                    </a:p>
                  </a:txBody>
                  <a:tcPr/>
                </a:tc>
                <a:tc>
                  <a:txBody>
                    <a:bodyPr/>
                    <a:lstStyle/>
                    <a:p>
                      <a:r>
                        <a:rPr lang="en-CA" sz="1400" b="0" i="0" u="none" strike="noStrike" kern="1200" dirty="0" smtClean="0">
                          <a:solidFill>
                            <a:schemeClr val="dk1"/>
                          </a:solidFill>
                          <a:effectLst/>
                          <a:latin typeface="+mn-lt"/>
                          <a:ea typeface="+mn-ea"/>
                          <a:cs typeface="+mn-cs"/>
                        </a:rPr>
                        <a:t>climate change and degradation of the ecosystem means the vulnerability of people to disaster </a:t>
                      </a:r>
                    </a:p>
                    <a:p>
                      <a:pPr rtl="0"/>
                      <a:r>
                        <a:rPr lang="en-CA" sz="1400" b="0" i="0" u="none" strike="noStrike" kern="1200" dirty="0" err="1" smtClean="0">
                          <a:solidFill>
                            <a:schemeClr val="dk1"/>
                          </a:solidFill>
                          <a:effectLst/>
                          <a:latin typeface="+mn-lt"/>
                          <a:ea typeface="+mn-ea"/>
                          <a:cs typeface="+mn-cs"/>
                        </a:rPr>
                        <a:t>vietnam</a:t>
                      </a:r>
                      <a:r>
                        <a:rPr lang="en-CA" sz="1400" b="0" i="0" u="none" strike="noStrike" kern="1200" dirty="0" smtClean="0">
                          <a:solidFill>
                            <a:schemeClr val="dk1"/>
                          </a:solidFill>
                          <a:effectLst/>
                          <a:latin typeface="+mn-lt"/>
                          <a:ea typeface="+mn-ea"/>
                          <a:cs typeface="+mn-cs"/>
                        </a:rPr>
                        <a:t> is at high risk for:</a:t>
                      </a:r>
                      <a:endParaRPr lang="en-CA" sz="1400" b="0" dirty="0" smtClean="0">
                        <a:effectLst/>
                      </a:endParaRPr>
                    </a:p>
                    <a:p>
                      <a:pPr rtl="0"/>
                      <a:r>
                        <a:rPr lang="en-CA" sz="1400" b="0" i="0" u="none" strike="noStrike" kern="1200" dirty="0" smtClean="0">
                          <a:solidFill>
                            <a:schemeClr val="dk1"/>
                          </a:solidFill>
                          <a:effectLst/>
                          <a:latin typeface="+mn-lt"/>
                          <a:ea typeface="+mn-ea"/>
                          <a:cs typeface="+mn-cs"/>
                        </a:rPr>
                        <a:t>Flood 59%</a:t>
                      </a:r>
                      <a:endParaRPr lang="en-CA" sz="1400" b="0" dirty="0" smtClean="0">
                        <a:effectLst/>
                      </a:endParaRPr>
                    </a:p>
                    <a:p>
                      <a:pPr rtl="0"/>
                      <a:r>
                        <a:rPr lang="en-CA" sz="1400" b="0" i="0" u="none" strike="noStrike" kern="1200" dirty="0" smtClean="0">
                          <a:solidFill>
                            <a:schemeClr val="dk1"/>
                          </a:solidFill>
                          <a:effectLst/>
                          <a:latin typeface="+mn-lt"/>
                          <a:ea typeface="+mn-ea"/>
                          <a:cs typeface="+mn-cs"/>
                        </a:rPr>
                        <a:t>Storm 32% </a:t>
                      </a:r>
                      <a:endParaRPr lang="en-CA" sz="1400" b="0" dirty="0" smtClean="0">
                        <a:effectLst/>
                      </a:endParaRPr>
                    </a:p>
                    <a:p>
                      <a:r>
                        <a:rPr lang="en-CA" sz="1400" b="0" i="0" u="none" strike="noStrike" kern="1200" dirty="0" smtClean="0">
                          <a:solidFill>
                            <a:schemeClr val="dk1"/>
                          </a:solidFill>
                          <a:effectLst/>
                          <a:latin typeface="+mn-lt"/>
                          <a:ea typeface="+mn-ea"/>
                          <a:cs typeface="+mn-cs"/>
                        </a:rPr>
                        <a:t>Drought 9% </a:t>
                      </a:r>
                      <a:endParaRPr lang="en-CA" sz="1400" dirty="0"/>
                    </a:p>
                  </a:txBody>
                  <a:tcPr>
                    <a:lnR w="12700" cap="flat" cmpd="sng" algn="ctr">
                      <a:solidFill>
                        <a:schemeClr val="tx1"/>
                      </a:solidFill>
                      <a:prstDash val="solid"/>
                      <a:round/>
                      <a:headEnd type="none" w="med" len="med"/>
                      <a:tailEnd type="none" w="med" len="med"/>
                    </a:lnR>
                  </a:tcPr>
                </a:tc>
              </a:tr>
              <a:tr h="118442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rgbClr val="000000"/>
                          </a:solidFill>
                          <a:effectLst/>
                          <a:latin typeface="Century Gothic" pitchFamily="34" charset="0"/>
                        </a:rPr>
                        <a:t>Education</a:t>
                      </a:r>
                    </a:p>
                    <a:p>
                      <a:endParaRPr lang="en-CA" dirty="0"/>
                    </a:p>
                  </a:txBody>
                  <a:tcPr/>
                </a:tc>
                <a:tc>
                  <a:txBody>
                    <a:bodyPr/>
                    <a:lstStyle/>
                    <a:p>
                      <a:r>
                        <a:rPr lang="en-CA" sz="1400" b="0" i="0" u="none" strike="noStrike" kern="1200" dirty="0" smtClean="0">
                          <a:solidFill>
                            <a:schemeClr val="dk1"/>
                          </a:solidFill>
                          <a:effectLst/>
                          <a:latin typeface="+mn-lt"/>
                          <a:ea typeface="+mn-ea"/>
                          <a:cs typeface="+mn-cs"/>
                        </a:rPr>
                        <a:t>Education in Vietnam is divided into five levels: preschool, primary school, secondary school, high school and higher education. Formal education consists of twelve years of basic education. consists of five years of primary education, four years of intermediate education, and three years of secondary education. </a:t>
                      </a:r>
                      <a:endParaRPr lang="en-CA" sz="1400" dirty="0"/>
                    </a:p>
                  </a:txBody>
                  <a:tcPr>
                    <a:lnR w="12700" cap="flat" cmpd="sng" algn="ctr">
                      <a:solidFill>
                        <a:schemeClr val="tx1"/>
                      </a:solidFill>
                      <a:prstDash val="solid"/>
                      <a:round/>
                      <a:headEnd type="none" w="med" len="med"/>
                      <a:tailEnd type="none" w="med" len="med"/>
                    </a:lnR>
                  </a:tcPr>
                </a:tc>
              </a:tr>
              <a:tr h="96874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rgbClr val="000000"/>
                          </a:solidFill>
                          <a:effectLst/>
                          <a:latin typeface="Century Gothic" pitchFamily="34" charset="0"/>
                        </a:rPr>
                        <a:t>Freedom and Equality</a:t>
                      </a:r>
                    </a:p>
                    <a:p>
                      <a:endParaRPr lang="en-CA" dirty="0"/>
                    </a:p>
                  </a:txBody>
                  <a:tcPr/>
                </a:tc>
                <a:tc>
                  <a:txBody>
                    <a:bodyPr/>
                    <a:lstStyle/>
                    <a:p>
                      <a:pPr rtl="0"/>
                      <a:r>
                        <a:rPr lang="en-CA" sz="1800" b="0" i="0" u="none" strike="noStrike" kern="1200" dirty="0" smtClean="0">
                          <a:solidFill>
                            <a:schemeClr val="dk1"/>
                          </a:solidFill>
                          <a:effectLst/>
                          <a:latin typeface="+mn-lt"/>
                          <a:ea typeface="+mn-ea"/>
                          <a:cs typeface="+mn-cs"/>
                        </a:rPr>
                        <a:t>-</a:t>
                      </a:r>
                      <a:r>
                        <a:rPr lang="en-CA" sz="1400" b="0" i="0" u="none" strike="noStrike" kern="1200" dirty="0" smtClean="0">
                          <a:solidFill>
                            <a:schemeClr val="dk1"/>
                          </a:solidFill>
                          <a:effectLst/>
                          <a:latin typeface="+mn-lt"/>
                          <a:ea typeface="+mn-ea"/>
                          <a:cs typeface="+mn-cs"/>
                        </a:rPr>
                        <a:t>Vietnam is primarily a source country for women and children trafficked for commercial sexual exploitation and forced labor. </a:t>
                      </a:r>
                      <a:endParaRPr lang="en-CA" sz="1400" b="0" dirty="0" smtClean="0">
                        <a:effectLst/>
                      </a:endParaRPr>
                    </a:p>
                    <a:p>
                      <a:r>
                        <a:rPr lang="en-CA" sz="1400" b="0" i="0" u="none" strike="noStrike" kern="1200" dirty="0" smtClean="0">
                          <a:solidFill>
                            <a:schemeClr val="dk1"/>
                          </a:solidFill>
                          <a:effectLst/>
                          <a:latin typeface="+mn-lt"/>
                          <a:ea typeface="+mn-ea"/>
                          <a:cs typeface="+mn-cs"/>
                        </a:rPr>
                        <a:t>-There isn’t much freedom and quality because it’s  a communist country.</a:t>
                      </a:r>
                      <a:endParaRPr lang="en-CA" sz="1400" dirty="0"/>
                    </a:p>
                  </a:txBody>
                  <a:tcPr>
                    <a:lnR w="12700" cap="flat" cmpd="sng" algn="ctr">
                      <a:solidFill>
                        <a:schemeClr val="tx1"/>
                      </a:solidFill>
                      <a:prstDash val="solid"/>
                      <a:round/>
                      <a:headEnd type="none" w="med" len="med"/>
                      <a:tailEnd type="none" w="med" len="med"/>
                    </a:lnR>
                  </a:tcPr>
                </a:tc>
              </a:tr>
              <a:tr h="93507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rgbClr val="000000"/>
                          </a:solidFill>
                          <a:effectLst/>
                          <a:latin typeface="Century Gothic" pitchFamily="34" charset="0"/>
                        </a:rPr>
                        <a:t>Access to Technology</a:t>
                      </a:r>
                    </a:p>
                    <a:p>
                      <a:endParaRPr lang="en-CA" dirty="0"/>
                    </a:p>
                  </a:txBody>
                  <a:tcPr/>
                </a:tc>
                <a:tc>
                  <a:txBody>
                    <a:bodyPr/>
                    <a:lstStyle/>
                    <a:p>
                      <a:r>
                        <a:rPr lang="en-CA" sz="1800" b="0" i="0" u="none" strike="noStrike" kern="1200" dirty="0" smtClean="0">
                          <a:solidFill>
                            <a:schemeClr val="dk1"/>
                          </a:solidFill>
                          <a:effectLst/>
                          <a:latin typeface="+mn-lt"/>
                          <a:ea typeface="+mn-ea"/>
                          <a:cs typeface="+mn-cs"/>
                        </a:rPr>
                        <a:t>45% of households in Vietnam have computers</a:t>
                      </a:r>
                      <a:endParaRPr lang="en-CA" dirty="0"/>
                    </a:p>
                  </a:txBody>
                  <a:tcPr>
                    <a:lnR w="12700"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3301738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980233323"/>
              </p:ext>
            </p:extLst>
          </p:nvPr>
        </p:nvGraphicFramePr>
        <p:xfrm>
          <a:off x="467545" y="188640"/>
          <a:ext cx="8136903" cy="6665742"/>
        </p:xfrm>
        <a:graphic>
          <a:graphicData uri="http://schemas.openxmlformats.org/drawingml/2006/table">
            <a:tbl>
              <a:tblPr firstRow="1" bandRow="1">
                <a:tableStyleId>{93296810-A885-4BE3-A3E7-6D5BEEA58F35}</a:tableStyleId>
              </a:tblPr>
              <a:tblGrid>
                <a:gridCol w="2712301"/>
                <a:gridCol w="2688298"/>
                <a:gridCol w="2736304"/>
              </a:tblGrid>
              <a:tr h="102963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effectLst/>
                        </a:rPr>
                        <a:t>Effects of Globalization on Women</a:t>
                      </a:r>
                    </a:p>
                    <a:p>
                      <a:endParaRPr lang="en-CA"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effectLst/>
                        </a:rPr>
                        <a:t>What are the opportunities for women?</a:t>
                      </a:r>
                      <a:endParaRPr kumimoji="0" lang="en-US" sz="1800" b="1" i="0" u="none" strike="noStrike" cap="none" normalizeH="0" baseline="0" dirty="0" smtClean="0">
                        <a:ln>
                          <a:noFill/>
                        </a:ln>
                        <a:solidFill>
                          <a:srgbClr val="FFFFFF"/>
                        </a:solidFill>
                        <a:effectLst/>
                        <a:latin typeface="Century Gothic"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effectLst/>
                        </a:rPr>
                        <a:t>What are the challenges for women?</a:t>
                      </a:r>
                      <a:endParaRPr kumimoji="0" lang="en-US" sz="1800" b="1" i="0" u="none" strike="noStrike" cap="none" normalizeH="0" baseline="0" dirty="0" smtClean="0">
                        <a:ln>
                          <a:noFill/>
                        </a:ln>
                        <a:solidFill>
                          <a:srgbClr val="FFFFFF"/>
                        </a:solidFill>
                        <a:effectLst/>
                        <a:latin typeface="Century Gothic" pitchFamily="34" charset="0"/>
                      </a:endParaRPr>
                    </a:p>
                  </a:txBody>
                  <a:tcPr/>
                </a:tc>
              </a:tr>
              <a:tr h="189253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effectLst/>
                        </a:rPr>
                        <a:t>Quality of Life</a:t>
                      </a:r>
                    </a:p>
                    <a:p>
                      <a:endParaRPr lang="en-C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u="none" strike="noStrike" kern="1200" dirty="0" smtClean="0">
                          <a:effectLst/>
                        </a:rPr>
                        <a:t>accessing institutions, using property, getting a job, providing incentives to work, building credit, and going to court</a:t>
                      </a:r>
                      <a:endParaRPr lang="en-CA" sz="1600" dirty="0" smtClean="0"/>
                    </a:p>
                    <a:p>
                      <a:endParaRPr lang="en-CA" dirty="0"/>
                    </a:p>
                  </a:txBody>
                  <a:tcPr/>
                </a:tc>
                <a:tc>
                  <a:txBody>
                    <a:bodyPr/>
                    <a:lstStyle/>
                    <a:p>
                      <a:r>
                        <a:rPr lang="en-CA" sz="1800" u="none" strike="noStrike" kern="1200" dirty="0" smtClean="0">
                          <a:effectLst/>
                        </a:rPr>
                        <a:t>women still have to handle all the housework.</a:t>
                      </a:r>
                      <a:endParaRPr lang="en-CA" dirty="0"/>
                    </a:p>
                  </a:txBody>
                  <a:tcPr/>
                </a:tc>
              </a:tr>
              <a:tr h="154233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effectLst/>
                        </a:rPr>
                        <a:t>Labor</a:t>
                      </a:r>
                    </a:p>
                    <a:p>
                      <a:endParaRPr lang="en-CA" dirty="0"/>
                    </a:p>
                  </a:txBody>
                  <a:tcPr/>
                </a:tc>
                <a:tc>
                  <a:txBody>
                    <a:bodyPr/>
                    <a:lstStyle/>
                    <a:p>
                      <a:pPr rtl="0"/>
                      <a:r>
                        <a:rPr lang="en-CA" sz="1600" u="none" strike="noStrike" kern="1200" dirty="0" smtClean="0">
                          <a:effectLst/>
                        </a:rPr>
                        <a:t>the labor user is not allowed to use female labor for heavy or dangerous jobs.</a:t>
                      </a:r>
                      <a:endParaRPr lang="en-CA" sz="1600" b="0" dirty="0" smtClean="0">
                        <a:effectLst/>
                      </a:endParaRPr>
                    </a:p>
                  </a:txBody>
                  <a:tcPr/>
                </a:tc>
                <a:tc>
                  <a:txBody>
                    <a:bodyPr/>
                    <a:lstStyle/>
                    <a:p>
                      <a:r>
                        <a:rPr lang="en-CA" sz="1800" u="none" strike="noStrike" kern="1200" dirty="0" smtClean="0">
                          <a:effectLst/>
                        </a:rPr>
                        <a:t>women earn 13 per cent less than men</a:t>
                      </a:r>
                      <a:endParaRPr lang="en-CA" dirty="0"/>
                    </a:p>
                  </a:txBody>
                  <a:tcPr/>
                </a:tc>
              </a:tr>
              <a:tr h="174327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effectLst/>
                        </a:rPr>
                        <a:t>Entrepreneurship</a:t>
                      </a:r>
                    </a:p>
                    <a:p>
                      <a:endParaRPr lang="en-CA" dirty="0"/>
                    </a:p>
                  </a:txBody>
                  <a:tcPr/>
                </a:tc>
                <a:tc>
                  <a:txBody>
                    <a:bodyPr/>
                    <a:lstStyle/>
                    <a:p>
                      <a:r>
                        <a:rPr lang="en-CA" sz="1600" u="none" strike="noStrike" kern="1200" dirty="0" smtClean="0">
                          <a:effectLst/>
                        </a:rPr>
                        <a:t>The Women, Business and the Law report presents indicators based on laws and regulations affecting women's prospects as entrepreneurs and employees.</a:t>
                      </a:r>
                      <a:endParaRPr lang="en-CA" sz="1600" dirty="0"/>
                    </a:p>
                  </a:txBody>
                  <a:tcPr/>
                </a:tc>
                <a:tc>
                  <a:txBody>
                    <a:bodyPr/>
                    <a:lstStyle/>
                    <a:p>
                      <a:r>
                        <a:rPr lang="en-CA" sz="1800" u="none" strike="noStrike" kern="1200" dirty="0" smtClean="0">
                          <a:effectLst/>
                        </a:rPr>
                        <a:t>90% female entrepreneurs need loans, but its very hard to get a loan if you are a private owner. </a:t>
                      </a:r>
                      <a:endParaRPr lang="en-CA" dirty="0"/>
                    </a:p>
                  </a:txBody>
                  <a:tcPr/>
                </a:tc>
              </a:tr>
            </a:tbl>
          </a:graphicData>
        </a:graphic>
      </p:graphicFrame>
    </p:spTree>
    <p:extLst>
      <p:ext uri="{BB962C8B-B14F-4D97-AF65-F5344CB8AC3E}">
        <p14:creationId xmlns:p14="http://schemas.microsoft.com/office/powerpoint/2010/main" val="2336824083"/>
      </p:ext>
    </p:extLst>
  </p:cSld>
  <p:clrMapOvr>
    <a:masterClrMapping/>
  </p:clrMapOvr>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3117</TotalTime>
  <Words>683</Words>
  <Application>Microsoft Office PowerPoint</Application>
  <PresentationFormat>On-screen Show (4:3)</PresentationFormat>
  <Paragraphs>107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Summer</vt:lpstr>
      <vt:lpstr>Human rights- Vietnam </vt:lpstr>
      <vt:lpstr>Vietnam </vt:lpstr>
      <vt:lpstr>Human Rights Abuse</vt:lpstr>
      <vt:lpstr>Human Rights Comparison</vt:lpstr>
      <vt:lpstr>Political System:</vt:lpstr>
      <vt:lpstr>Economic Development </vt:lpstr>
      <vt:lpstr>National Makeup Of Vietnam </vt:lpstr>
      <vt:lpstr>PowerPoint Presentation</vt:lpstr>
      <vt:lpstr>PowerPoint Presentation</vt:lpstr>
      <vt:lpstr>PowerPoint Presentation</vt:lpstr>
      <vt:lpstr>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Veitnam</dc:title>
  <dc:creator>Owner</dc:creator>
  <cp:lastModifiedBy>CFS</cp:lastModifiedBy>
  <cp:revision>15</cp:revision>
  <dcterms:created xsi:type="dcterms:W3CDTF">2013-06-09T20:02:59Z</dcterms:created>
  <dcterms:modified xsi:type="dcterms:W3CDTF">2016-01-05T18:29:13Z</dcterms:modified>
</cp:coreProperties>
</file>